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81" r:id="rId8"/>
    <p:sldId id="261" r:id="rId9"/>
    <p:sldId id="262" r:id="rId10"/>
    <p:sldId id="287" r:id="rId11"/>
    <p:sldId id="263" r:id="rId12"/>
    <p:sldId id="264" r:id="rId13"/>
    <p:sldId id="285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4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0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6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2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7549-C837-4549-B3FD-0937AEE59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0B03-0336-4020-9DDA-4047A5EF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33266" y="345235"/>
            <a:ext cx="11756572" cy="6232848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LB" sz="4800" b="1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endParaRPr lang="ar-LB" sz="4800" b="1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endParaRPr lang="ar-LB" sz="4800" b="1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r>
              <a:rPr lang="ar-SA" sz="4800" b="1" dirty="0">
                <a:solidFill>
                  <a:schemeClr val="bg1"/>
                </a:solidFill>
              </a:rPr>
              <a:t>إعادة تأهيل طريق المطار</a:t>
            </a:r>
            <a:endParaRPr lang="en-US" sz="4800" b="1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ar-SA" sz="4800" dirty="0">
                <a:solidFill>
                  <a:schemeClr val="bg1"/>
                </a:solidFill>
              </a:rPr>
              <a:t>من مطار رفيق الحريري الدولي في بيروت إلى مبنى الإسكوا</a:t>
            </a:r>
            <a:r>
              <a:rPr lang="ar-LB" sz="4800" dirty="0">
                <a:solidFill>
                  <a:schemeClr val="bg1"/>
                </a:solidFill>
              </a:rPr>
              <a:t> (وسط بيروت)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BABC7-D551-D0D9-587F-815D16A74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01919"/>
            <a:ext cx="1653968" cy="972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7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174" y="3559341"/>
            <a:ext cx="2356660" cy="237838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76057" y="1280303"/>
            <a:ext cx="5410895" cy="2127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Clr>
                <a:srgbClr val="01594D"/>
              </a:buClr>
              <a:buFont typeface="Arial" panose="020B0604020202020204" pitchFamily="34" charset="0"/>
              <a:buNone/>
              <a:tabLst>
                <a:tab pos="228594" algn="l"/>
              </a:tabLst>
            </a:pPr>
            <a:r>
              <a:rPr lang="ar-LB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سيتم تنفيذ أعمال الانارة من قبل جمعية</a:t>
            </a:r>
          </a:p>
          <a:p>
            <a:pPr marL="0" indent="0" algn="ctr" rtl="1">
              <a:spcBef>
                <a:spcPts val="0"/>
              </a:spcBef>
              <a:buClr>
                <a:srgbClr val="01594D"/>
              </a:buClr>
              <a:buFont typeface="Arial" panose="020B0604020202020204" pitchFamily="34" charset="0"/>
              <a:buNone/>
              <a:tabLst>
                <a:tab pos="228594" algn="l"/>
              </a:tabLst>
            </a:pPr>
            <a:r>
              <a:rPr lang="en-US" sz="4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REBIRTH BEIRUT</a:t>
            </a:r>
            <a:endParaRPr lang="ar-LB" sz="47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094"/>
            <a:ext cx="3890356" cy="63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01" y="613434"/>
            <a:ext cx="10906299" cy="5572703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ar-L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تنسيق المناظر </a:t>
            </a:r>
            <a:r>
              <a:rPr lang="ar-S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الطبيعية</a:t>
            </a:r>
            <a:r>
              <a:rPr lang="ar-L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و اعمال التشجير</a:t>
            </a:r>
            <a:endParaRPr lang="ar-LB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Clr>
                <a:srgbClr val="01594D"/>
              </a:buClr>
              <a:buFont typeface="+mj-lt"/>
              <a:buAutoNum type="arabicPeriod"/>
              <a:tabLst>
                <a:tab pos="228594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صيانة المساحات الخضراء عند التقاطعات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زراعة </a:t>
            </a:r>
            <a:r>
              <a:rPr lang="ar-LB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الآ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شجار </a:t>
            </a:r>
            <a:endParaRPr lang="ar-LB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زراعة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أغطية أرضية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4" y="2386112"/>
            <a:ext cx="10039025" cy="43463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4437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01" y="650430"/>
            <a:ext cx="10906299" cy="5572703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ar-L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الأعمال الميكانيكية </a:t>
            </a:r>
            <a:endParaRPr lang="ar-LB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Clr>
                <a:srgbClr val="01594D"/>
              </a:buClr>
              <a:buFont typeface="+mj-lt"/>
              <a:buAutoNum type="arabicPeriod"/>
              <a:tabLst>
                <a:tab pos="228594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فحص واختبار </a:t>
            </a:r>
            <a:r>
              <a:rPr lang="ar-L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وصيانة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نظام تهو</a:t>
            </a:r>
            <a:r>
              <a:rPr lang="ar-L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ئ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ة </a:t>
            </a:r>
            <a:r>
              <a:rPr lang="ar-L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نفق السفارة الكويتية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تركيب مروحة نفق جديدة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دمج حساسات أول أكسيد الكربون ونظام التحكم</a:t>
            </a:r>
            <a:endParaRPr lang="ar-L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فحص وتنظيف شبكة مكافحة الحريق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WhatsApp Image 2025-04-14 at 10.53.33 A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56565"/>
            <a:ext cx="3901076" cy="5201436"/>
          </a:xfrm>
          <a:prstGeom prst="rect">
            <a:avLst/>
          </a:prstGeom>
        </p:spPr>
      </p:pic>
      <p:pic>
        <p:nvPicPr>
          <p:cNvPr id="5" name="Picture 4" descr="WhatsApp Image 2025-04-14 at 10.53.33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49" y="2858114"/>
            <a:ext cx="2999916" cy="399988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933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-6229"/>
            <a:ext cx="12192000" cy="112590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en-US" sz="2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54127" y="-2232"/>
            <a:ext cx="2537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L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الوضع الحالي للمشروع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73741" y="3137843"/>
            <a:ext cx="10975323" cy="1792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2868" indent="0" algn="r" rtl="1">
              <a:spcBef>
                <a:spcPts val="0"/>
              </a:spcBef>
              <a:buNone/>
            </a:pPr>
            <a:r>
              <a:rPr lang="ar-LB" dirty="0"/>
              <a:t>تم حالياً الانتهاء من اعمال المسح الميداني و البدء باعمال الدراسة و اعداد جداول الكميات و المواصفات الفنية و ملفات التلزيم على ان تكون جاهزة نهاية هذا الشهر لكي يتم التلزيم و التنفيذ باقصى سرعة ممكنة حيث سيتم العمل على مدار الساعة بغرض الانتهاء من تنفيذ اعمال التاهيل قبل بداية موسم الاصطياف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0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34" y="1272463"/>
            <a:ext cx="11653935" cy="170677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000" dirty="0"/>
              <a:t>يهدف المشروع إلى إعادة تأهيل طريق المطار (الطريق الرئيسي، 4 مسارات / مسارين في كل اتجاه)، الذي يمتد لحوالي 8 كم من مطار رفيق الحريري الدولي في بيروت إلى مبنى الإسكوا (كما هو موضح في الشكل أدناه)، إلى تحسين البنية التحتية للطريق والسلامة الوظيفية. يشمل المشروع إعادة تأهيل الطريق، عناصر السلامة المرورية، </a:t>
            </a:r>
            <a:r>
              <a:rPr lang="ar-LB" sz="2000" dirty="0"/>
              <a:t>صيانة</a:t>
            </a:r>
            <a:r>
              <a:rPr lang="ar-SA" sz="2000" dirty="0"/>
              <a:t> </a:t>
            </a:r>
            <a:r>
              <a:rPr lang="ar-LB" sz="2000" dirty="0"/>
              <a:t>الانفاق</a:t>
            </a:r>
            <a:r>
              <a:rPr lang="ar-SA" sz="2000" dirty="0"/>
              <a:t>، صيانة أنظمة </a:t>
            </a:r>
            <a:r>
              <a:rPr lang="ar-LB" sz="2000" dirty="0" smtClean="0"/>
              <a:t>صرف مياه الامطار</a:t>
            </a:r>
            <a:r>
              <a:rPr lang="ar-SA" sz="2000" dirty="0" smtClean="0"/>
              <a:t>، </a:t>
            </a:r>
            <a:r>
              <a:rPr lang="ar-SA" sz="2000" dirty="0"/>
              <a:t>أعمال إلانارة، تنسيق المناظر </a:t>
            </a:r>
            <a:r>
              <a:rPr lang="ar-SA" sz="2000" dirty="0" smtClean="0"/>
              <a:t>الطبيعية</a:t>
            </a:r>
            <a:r>
              <a:rPr lang="ar-LB" sz="2000" dirty="0" smtClean="0"/>
              <a:t> و اعمال التشجير</a:t>
            </a:r>
            <a:r>
              <a:rPr lang="ar-SA" sz="2000" dirty="0" smtClean="0"/>
              <a:t>، </a:t>
            </a:r>
            <a:r>
              <a:rPr lang="ar-SA" sz="2000" dirty="0"/>
              <a:t>وتحسينات ميكانيكية</a:t>
            </a:r>
            <a:r>
              <a:rPr lang="en-US" sz="2000" dirty="0"/>
              <a:t>.</a:t>
            </a:r>
          </a:p>
          <a:p>
            <a:pPr marL="0" indent="0" algn="r" rtl="1">
              <a:buNone/>
            </a:pPr>
            <a:r>
              <a:rPr lang="ar-SA" sz="2000" dirty="0"/>
              <a:t>لا تشمل الأعمال إعادة تأهيل الطرقات الجانبية</a:t>
            </a:r>
            <a:r>
              <a:rPr lang="ar-LB" sz="2000" dirty="0"/>
              <a:t> و نفق سليم سلام</a:t>
            </a:r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664"/>
          <a:stretch/>
        </p:blipFill>
        <p:spPr>
          <a:xfrm>
            <a:off x="143068" y="2914942"/>
            <a:ext cx="11905861" cy="38099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6229"/>
            <a:ext cx="12192000" cy="112590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نظرة عامة على المشروع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51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596613"/>
            <a:ext cx="12192000" cy="112590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spcBef>
                <a:spcPts val="0"/>
              </a:spcBef>
              <a:buClr>
                <a:srgbClr val="01594D"/>
              </a:buClr>
              <a:tabLst>
                <a:tab pos="228594" algn="l"/>
              </a:tabLst>
            </a:pPr>
            <a:endParaRPr lang="ar-LB" sz="3600" dirty="0"/>
          </a:p>
          <a:p>
            <a:pPr rtl="1"/>
            <a:r>
              <a:rPr lang="ar-SA" sz="3600" b="1" dirty="0"/>
              <a:t>نطاق العمل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278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222" y="618686"/>
            <a:ext cx="8517777" cy="5127689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ar-L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ar-S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أعمال رصف الطرق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Clr>
                <a:srgbClr val="01594D"/>
              </a:buClr>
              <a:buFont typeface="+mj-lt"/>
              <a:buAutoNum type="arabicPeriod"/>
              <a:tabLst>
                <a:tab pos="228594" algn="l"/>
              </a:tabLs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كشط الإسفلت 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القائم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L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 اضافة طبقة اسفلت سطحية جديدة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(القسم 1 – من المطار حتى مخرج الأوزاعي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بطوال حوالي 1.6كلم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L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تاهيل 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</a:rPr>
              <a:t>مساحات الاسفلت المتضررة </a:t>
            </a:r>
            <a:r>
              <a:rPr lang="ar-L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من 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</a:rPr>
              <a:t>وجود النتؤات و التموجات و الشروخ للاقسام الباقية بطول حوالي 6.4 كلم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استبدال الأرصفة المتضررة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طلاء 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جوانب 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الأرصفة 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الحالية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  <p:pic>
        <p:nvPicPr>
          <p:cNvPr id="5" name="Picture 4" descr="C:\Users\talmoallem\AppData\Local\Microsoft\Windows\INetCache\Content.Word\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/>
          <a:stretch/>
        </p:blipFill>
        <p:spPr bwMode="auto">
          <a:xfrm>
            <a:off x="-2" y="1963271"/>
            <a:ext cx="3674225" cy="239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talmoallem\AppData\Local\Microsoft\Windows\INetCache\Content.Word\3-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97185"/>
            <a:ext cx="3674225" cy="236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talmoallem\AppData\Local\Microsoft\Windows\INetCache\Content.Word\3-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08" y="4497186"/>
            <a:ext cx="3795355" cy="236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talmoallem\AppData\Local\Microsoft\Windows\INetCache\Content.Word\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49" y="4497186"/>
            <a:ext cx="4062153" cy="2360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00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01" y="631365"/>
            <a:ext cx="10906299" cy="5572703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ar-L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ar-S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الحواجز والحمايات الجانبية</a:t>
            </a:r>
            <a:endParaRPr lang="ar-LB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Clr>
                <a:srgbClr val="01594D"/>
              </a:buClr>
              <a:buFont typeface="+mj-lt"/>
              <a:buAutoNum type="arabicPeriod"/>
              <a:tabLst>
                <a:tab pos="228594" algn="l"/>
              </a:tabLs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إزالة واستبدال 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الحواجز الحديدية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المتضررة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استبدال 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الدرابزينات 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التالفة</a:t>
            </a:r>
            <a:r>
              <a:rPr lang="ar-L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و طلاء الدرابزينات الموجودة</a:t>
            </a:r>
            <a:endParaRPr lang="ar-L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تأهيل الدرابزينات الخرسانية و إضافة درابزينات جديدة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  <p:pic>
        <p:nvPicPr>
          <p:cNvPr id="6" name="Picture 5" descr="C:\Users\talmoallem\AppData\Local\Microsoft\Windows\INetCache\Content.Word\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3" r="563"/>
          <a:stretch/>
        </p:blipFill>
        <p:spPr bwMode="auto">
          <a:xfrm>
            <a:off x="8794376" y="4827785"/>
            <a:ext cx="3397624" cy="20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talmoallem\AppData\Local\Microsoft\Windows\INetCache\Content.Word\8-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/>
          <a:stretch/>
        </p:blipFill>
        <p:spPr bwMode="auto">
          <a:xfrm>
            <a:off x="4592441" y="4825709"/>
            <a:ext cx="3526788" cy="203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talmoallem\AppData\Local\Microsoft\Windows\INetCache\Content.Word\8-A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4"/>
          <a:stretch/>
        </p:blipFill>
        <p:spPr bwMode="auto">
          <a:xfrm>
            <a:off x="1" y="4827786"/>
            <a:ext cx="3917292" cy="203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talmoallem\AppData\Local\Microsoft\Windows\INetCache\Content.Word\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20612"/>
          <a:stretch/>
        </p:blipFill>
        <p:spPr bwMode="auto">
          <a:xfrm>
            <a:off x="4592440" y="2863219"/>
            <a:ext cx="3536965" cy="182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(21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8"/>
          <a:stretch/>
        </p:blipFill>
        <p:spPr bwMode="auto">
          <a:xfrm>
            <a:off x="0" y="2863218"/>
            <a:ext cx="3890682" cy="18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talmoallem\AppData\Local\Microsoft\Windows\INetCache\Content.Word\1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4" b="1105"/>
          <a:stretch/>
        </p:blipFill>
        <p:spPr bwMode="auto">
          <a:xfrm>
            <a:off x="0" y="631364"/>
            <a:ext cx="3890682" cy="2080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85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01" y="640329"/>
            <a:ext cx="10906299" cy="5572703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ar-L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ar-S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اللافتات والعلامات المرورية</a:t>
            </a:r>
            <a:endParaRPr lang="ar-LB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Clr>
                <a:srgbClr val="01594D"/>
              </a:buClr>
              <a:buFont typeface="+mj-lt"/>
              <a:buAutoNum type="arabicPeriod"/>
              <a:tabLst>
                <a:tab pos="228594" algn="l"/>
              </a:tabLs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صيانة وتركيب لافتات المرور </a:t>
            </a:r>
            <a:r>
              <a:rPr lang="ar-L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اللافتات الارشادية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تجديد خطوط المسارات القائمة و اعمال دهانات المرور الارضية (القسمين 1 و2 – من المطار حتى بداية جسر سليم سلام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بطول حوالي 5.4 كلم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استبدال العواكس الأرضية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(Cat Eyes) 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القائمة (القسمين 1 و2 – من المطار حتى بداية جسر سليم سلام)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تركيب وحدات امتصاص الصدمات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(Crash Cushions)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  <p:pic>
        <p:nvPicPr>
          <p:cNvPr id="5" name="Picture 2" descr="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10991" r="28390" b="6365"/>
          <a:stretch/>
        </p:blipFill>
        <p:spPr bwMode="auto">
          <a:xfrm>
            <a:off x="12109" y="1447603"/>
            <a:ext cx="1344100" cy="17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almoallem\AppData\Local\Microsoft\Windows\INetCache\Content.Word\1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26483" r="22947"/>
          <a:stretch/>
        </p:blipFill>
        <p:spPr bwMode="auto">
          <a:xfrm>
            <a:off x="12109" y="3315388"/>
            <a:ext cx="1344100" cy="140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5" r="14337" b="1145"/>
          <a:stretch/>
        </p:blipFill>
        <p:spPr>
          <a:xfrm>
            <a:off x="-23145" y="4877934"/>
            <a:ext cx="3812569" cy="1980065"/>
          </a:xfrm>
          <a:prstGeom prst="rect">
            <a:avLst/>
          </a:prstGeom>
        </p:spPr>
      </p:pic>
      <p:pic>
        <p:nvPicPr>
          <p:cNvPr id="8" name="Picture 2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06" y="4880938"/>
            <a:ext cx="5056095" cy="1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00" y="4880937"/>
            <a:ext cx="3065931" cy="20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9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24" y="631363"/>
            <a:ext cx="9232376" cy="55727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ar-L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ar-LB" sz="24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اعمال </a:t>
            </a:r>
            <a:r>
              <a:rPr lang="ar-LB" sz="24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متنوعة</a:t>
            </a:r>
            <a:endParaRPr lang="ar-LB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Bef>
                <a:spcPts val="0"/>
              </a:spcBef>
              <a:buClr>
                <a:srgbClr val="01594D"/>
              </a:buClr>
              <a:tabLst>
                <a:tab pos="228594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تأهيل الجدران و الأسقف الخرسانية القائمة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Bef>
                <a:spcPts val="0"/>
              </a:spcBef>
              <a:buClr>
                <a:srgbClr val="01594D"/>
              </a:buClr>
              <a:tabLst>
                <a:tab pos="228594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تنظيف البلاط القائم على جدران الأنفاق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Bef>
                <a:spcPts val="0"/>
              </a:spcBef>
              <a:buClr>
                <a:srgbClr val="01594D"/>
              </a:buClr>
              <a:tabLst>
                <a:tab pos="228594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إزالة اللوحات الإعلانية القائمة 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التي</a:t>
            </a:r>
            <a:r>
              <a:rPr lang="ar-L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L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تؤدي الى التشويه البصري و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تشكل خطراً على السلامة المرورية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Bef>
                <a:spcPts val="0"/>
              </a:spcBef>
              <a:buClr>
                <a:srgbClr val="01594D"/>
              </a:buClr>
              <a:tabLst>
                <a:tab pos="228594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تسوية منسوب الريغارات و المآخذ الموجودة و تثبيتها للمحافظة على إنسيابية حركة المرور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spcBef>
                <a:spcPts val="0"/>
              </a:spcBef>
              <a:buClr>
                <a:srgbClr val="01594D"/>
              </a:buClr>
              <a:tabLst>
                <a:tab pos="228594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صيانة فواصل التمدد عند الجسور الموجودة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  <p:pic>
        <p:nvPicPr>
          <p:cNvPr id="5" name="Picture 2" descr="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8"/>
          <a:stretch/>
        </p:blipFill>
        <p:spPr bwMode="auto">
          <a:xfrm>
            <a:off x="2" y="5099378"/>
            <a:ext cx="2985247" cy="17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5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32317"/>
            <a:ext cx="2959625" cy="21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035"/>
            <a:ext cx="2997008" cy="224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(2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2"/>
          <a:stretch/>
        </p:blipFill>
        <p:spPr bwMode="auto">
          <a:xfrm>
            <a:off x="8821121" y="5100917"/>
            <a:ext cx="3370881" cy="17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93" y="5099377"/>
            <a:ext cx="5523732" cy="17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talmoallem\AppData\Local\Microsoft\Windows\INetCache\Content.Word\1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6831" r="50470" b="15383"/>
          <a:stretch/>
        </p:blipFill>
        <p:spPr bwMode="auto">
          <a:xfrm>
            <a:off x="8821121" y="3204804"/>
            <a:ext cx="3370881" cy="18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9"/>
          <a:srcRect b="1925"/>
          <a:stretch/>
        </p:blipFill>
        <p:spPr>
          <a:xfrm>
            <a:off x="3164521" y="3204803"/>
            <a:ext cx="5553105" cy="18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01" y="579585"/>
            <a:ext cx="10906299" cy="5572703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ar-L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ar-LB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انظمة صرف مياه الامطار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إعادة تأهيل الخنادق التصريفية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تركيب اغطية  الريغارات </a:t>
            </a:r>
            <a:r>
              <a:rPr lang="ar-L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مآخذ تصريف مياه الامطار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إعادة تأهيل الريغارات وفتحات التصريف </a:t>
            </a:r>
            <a:r>
              <a:rPr lang="ar-S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القائمة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C3CAD-2B7E-4FA1-AC98-CFF354EBD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4" y="2890921"/>
            <a:ext cx="3869956" cy="2202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DEA887-7C5A-4074-9083-6FE4E0FE5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4" y="5253320"/>
            <a:ext cx="3927140" cy="1491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E9EFB-F4A0-4957-9D6C-9724D4E62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13" y="2890921"/>
            <a:ext cx="2949388" cy="3967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CEC6E-C867-41D7-927D-E4F38F8FA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360895"/>
            <a:ext cx="3270601" cy="1497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7256E-5A3C-4C3C-810E-08DDD540E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890922"/>
            <a:ext cx="3283161" cy="22528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1752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01" y="622399"/>
            <a:ext cx="10906299" cy="5572703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buClr>
                <a:srgbClr val="01594D"/>
              </a:buClr>
              <a:buNone/>
              <a:tabLst>
                <a:tab pos="228594" algn="l"/>
              </a:tabLst>
            </a:pPr>
            <a:r>
              <a:rPr lang="ar-L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ar-L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الانارة</a:t>
            </a:r>
            <a:endParaRPr lang="ar-LB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Clr>
                <a:srgbClr val="01594D"/>
              </a:buClr>
              <a:buFont typeface="+mj-lt"/>
              <a:buAutoNum type="arabicPeriod"/>
              <a:tabLst>
                <a:tab pos="228594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تركيب أعمدة إنارة تعمل بنظام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(LED)</a:t>
            </a: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استبدال أعمدة الإنارة التالفة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إعادة تأهيل الأعمدة القائمة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تاهيل وحدات إنارة </a:t>
            </a:r>
            <a:r>
              <a:rPr lang="ar-L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الانفاق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91" indent="-342891" algn="r" rt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189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إعادة تأهيل إشارات المرور</a:t>
            </a:r>
            <a:r>
              <a:rPr lang="ar-L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الضوئية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عند مداخل الأنفاق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-6228"/>
            <a:ext cx="12192000" cy="490323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sz="2400" b="1" dirty="0"/>
              <a:t>نطاق العمل</a:t>
            </a:r>
            <a:endParaRPr lang="en-US" sz="2400" dirty="0"/>
          </a:p>
          <a:p>
            <a:pPr marL="0" indent="0" algn="r" rtl="1">
              <a:buNone/>
            </a:pP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055AE-4498-47EE-AE59-BADCC564B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400"/>
            <a:ext cx="1810962" cy="3351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A7D37-6256-44B4-9691-860BF7C7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926" y="4105835"/>
            <a:ext cx="2708331" cy="2684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21D12-EA42-4E99-AA14-1EC7D2E76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619" y="4105835"/>
            <a:ext cx="2205354" cy="2684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84C2E-87AF-4D56-9EDA-DDA7729F9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791" y="4105835"/>
            <a:ext cx="3483209" cy="2752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1DEA3-6474-49DE-9BFE-7A6B5A5D7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699" y="4105835"/>
            <a:ext cx="3464888" cy="27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481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Lucien Yammine</dc:creator>
  <cp:lastModifiedBy>Mohamed Ibrahim</cp:lastModifiedBy>
  <cp:revision>68</cp:revision>
  <cp:lastPrinted>2025-04-14T13:45:50Z</cp:lastPrinted>
  <dcterms:created xsi:type="dcterms:W3CDTF">2025-04-14T05:10:28Z</dcterms:created>
  <dcterms:modified xsi:type="dcterms:W3CDTF">2025-04-15T05:49:30Z</dcterms:modified>
</cp:coreProperties>
</file>